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6858000" cy="9906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43" autoAdjust="0"/>
    <p:restoredTop sz="94660"/>
  </p:normalViewPr>
  <p:slideViewPr>
    <p:cSldViewPr>
      <p:cViewPr>
        <p:scale>
          <a:sx n="99" d="100"/>
          <a:sy n="99" d="100"/>
        </p:scale>
        <p:origin x="1661" y="-2640"/>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3077282"/>
            <a:ext cx="5829300" cy="2123369"/>
          </a:xfrm>
        </p:spPr>
        <p:txBody>
          <a:bodyPr/>
          <a:lstStyle/>
          <a:p>
            <a:r>
              <a:rPr lang="en-US" smtClean="0"/>
              <a:t>Click to edit Master title style</a:t>
            </a:r>
            <a:endParaRPr lang="en-GB"/>
          </a:p>
        </p:txBody>
      </p:sp>
      <p:sp>
        <p:nvSpPr>
          <p:cNvPr id="3" name="Subtitle 2"/>
          <p:cNvSpPr>
            <a:spLocks noGrp="1"/>
          </p:cNvSpPr>
          <p:nvPr>
            <p:ph type="subTitle" idx="1"/>
          </p:nvPr>
        </p:nvSpPr>
        <p:spPr>
          <a:xfrm>
            <a:off x="1028700" y="5613400"/>
            <a:ext cx="4800600" cy="2531533"/>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9A9C409-2A6E-460B-B13D-B5C620AFB7B9}" type="datetimeFigureOut">
              <a:rPr lang="en-GB" smtClean="0"/>
              <a:t>09/09/2021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079070-64FC-4D26-AAA4-1287373C4BFE}" type="slidenum">
              <a:rPr lang="en-GB" smtClean="0"/>
              <a:t>‹#›</a:t>
            </a:fld>
            <a:endParaRPr lang="en-GB"/>
          </a:p>
        </p:txBody>
      </p:sp>
    </p:spTree>
    <p:extLst>
      <p:ext uri="{BB962C8B-B14F-4D97-AF65-F5344CB8AC3E}">
        <p14:creationId xmlns:p14="http://schemas.microsoft.com/office/powerpoint/2010/main" val="2741766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9A9C409-2A6E-460B-B13D-B5C620AFB7B9}" type="datetimeFigureOut">
              <a:rPr lang="en-GB" smtClean="0"/>
              <a:t>09/09/2021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079070-64FC-4D26-AAA4-1287373C4BFE}" type="slidenum">
              <a:rPr lang="en-GB" smtClean="0"/>
              <a:t>‹#›</a:t>
            </a:fld>
            <a:endParaRPr lang="en-GB"/>
          </a:p>
        </p:txBody>
      </p:sp>
    </p:spTree>
    <p:extLst>
      <p:ext uri="{BB962C8B-B14F-4D97-AF65-F5344CB8AC3E}">
        <p14:creationId xmlns:p14="http://schemas.microsoft.com/office/powerpoint/2010/main" val="36677141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6365523"/>
            <a:ext cx="5829300" cy="1967442"/>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541735" y="4198586"/>
            <a:ext cx="5829300" cy="216693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9A9C409-2A6E-460B-B13D-B5C620AFB7B9}" type="datetimeFigureOut">
              <a:rPr lang="en-GB" smtClean="0"/>
              <a:t>09/09/2021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079070-64FC-4D26-AAA4-1287373C4BFE}" type="slidenum">
              <a:rPr lang="en-GB" smtClean="0"/>
              <a:t>‹#›</a:t>
            </a:fld>
            <a:endParaRPr lang="en-GB"/>
          </a:p>
        </p:txBody>
      </p:sp>
    </p:spTree>
    <p:extLst>
      <p:ext uri="{BB962C8B-B14F-4D97-AF65-F5344CB8AC3E}">
        <p14:creationId xmlns:p14="http://schemas.microsoft.com/office/powerpoint/2010/main" val="22327933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257175" y="3338690"/>
            <a:ext cx="2257425" cy="944280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2628900" y="3338690"/>
            <a:ext cx="2257425" cy="944280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9A9C409-2A6E-460B-B13D-B5C620AFB7B9}" type="datetimeFigureOut">
              <a:rPr lang="en-GB" smtClean="0"/>
              <a:t>09/09/2021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079070-64FC-4D26-AAA4-1287373C4BFE}" type="slidenum">
              <a:rPr lang="en-GB" smtClean="0"/>
              <a:t>‹#›</a:t>
            </a:fld>
            <a:endParaRPr lang="en-GB"/>
          </a:p>
        </p:txBody>
      </p:sp>
    </p:spTree>
    <p:extLst>
      <p:ext uri="{BB962C8B-B14F-4D97-AF65-F5344CB8AC3E}">
        <p14:creationId xmlns:p14="http://schemas.microsoft.com/office/powerpoint/2010/main" val="25927166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96699"/>
            <a:ext cx="6172200" cy="1651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342900" y="2217385"/>
            <a:ext cx="3030141"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42900" y="3141486"/>
            <a:ext cx="3030141"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3483769" y="2217385"/>
            <a:ext cx="3031331"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483769" y="3141486"/>
            <a:ext cx="3031331"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9A9C409-2A6E-460B-B13D-B5C620AFB7B9}" type="datetimeFigureOut">
              <a:rPr lang="en-GB" smtClean="0"/>
              <a:t>09/09/2021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8079070-64FC-4D26-AAA4-1287373C4BFE}" type="slidenum">
              <a:rPr lang="en-GB" smtClean="0"/>
              <a:t>‹#›</a:t>
            </a:fld>
            <a:endParaRPr lang="en-GB"/>
          </a:p>
        </p:txBody>
      </p:sp>
    </p:spTree>
    <p:extLst>
      <p:ext uri="{BB962C8B-B14F-4D97-AF65-F5344CB8AC3E}">
        <p14:creationId xmlns:p14="http://schemas.microsoft.com/office/powerpoint/2010/main" val="38150706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9A9C409-2A6E-460B-B13D-B5C620AFB7B9}" type="datetimeFigureOut">
              <a:rPr lang="en-GB" smtClean="0"/>
              <a:t>09/09/2021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8079070-64FC-4D26-AAA4-1287373C4BFE}" type="slidenum">
              <a:rPr lang="en-GB" smtClean="0"/>
              <a:t>‹#›</a:t>
            </a:fld>
            <a:endParaRPr lang="en-GB"/>
          </a:p>
        </p:txBody>
      </p:sp>
    </p:spTree>
    <p:extLst>
      <p:ext uri="{BB962C8B-B14F-4D97-AF65-F5344CB8AC3E}">
        <p14:creationId xmlns:p14="http://schemas.microsoft.com/office/powerpoint/2010/main" val="25721130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9A9C409-2A6E-460B-B13D-B5C620AFB7B9}" type="datetimeFigureOut">
              <a:rPr lang="en-GB" smtClean="0"/>
              <a:t>09/09/2021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8079070-64FC-4D26-AAA4-1287373C4BFE}" type="slidenum">
              <a:rPr lang="en-GB" smtClean="0"/>
              <a:t>‹#›</a:t>
            </a:fld>
            <a:endParaRPr lang="en-GB"/>
          </a:p>
        </p:txBody>
      </p:sp>
    </p:spTree>
    <p:extLst>
      <p:ext uri="{BB962C8B-B14F-4D97-AF65-F5344CB8AC3E}">
        <p14:creationId xmlns:p14="http://schemas.microsoft.com/office/powerpoint/2010/main" val="2320928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94405"/>
            <a:ext cx="2256235" cy="1678517"/>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2681287" y="394406"/>
            <a:ext cx="3833813" cy="845449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342900" y="2072923"/>
            <a:ext cx="2256235" cy="677598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9A9C409-2A6E-460B-B13D-B5C620AFB7B9}" type="datetimeFigureOut">
              <a:rPr lang="en-GB" smtClean="0"/>
              <a:t>09/09/2021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079070-64FC-4D26-AAA4-1287373C4BFE}" type="slidenum">
              <a:rPr lang="en-GB" smtClean="0"/>
              <a:t>‹#›</a:t>
            </a:fld>
            <a:endParaRPr lang="en-GB"/>
          </a:p>
        </p:txBody>
      </p:sp>
    </p:spTree>
    <p:extLst>
      <p:ext uri="{BB962C8B-B14F-4D97-AF65-F5344CB8AC3E}">
        <p14:creationId xmlns:p14="http://schemas.microsoft.com/office/powerpoint/2010/main" val="24621685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934200"/>
            <a:ext cx="4114800" cy="818622"/>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344216" y="885119"/>
            <a:ext cx="4114800" cy="594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752822"/>
            <a:ext cx="4114800" cy="116257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9A9C409-2A6E-460B-B13D-B5C620AFB7B9}" type="datetimeFigureOut">
              <a:rPr lang="en-GB" smtClean="0"/>
              <a:t>09/09/2021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079070-64FC-4D26-AAA4-1287373C4BFE}" type="slidenum">
              <a:rPr lang="en-GB" smtClean="0"/>
              <a:t>‹#›</a:t>
            </a:fld>
            <a:endParaRPr lang="en-GB"/>
          </a:p>
        </p:txBody>
      </p:sp>
    </p:spTree>
    <p:extLst>
      <p:ext uri="{BB962C8B-B14F-4D97-AF65-F5344CB8AC3E}">
        <p14:creationId xmlns:p14="http://schemas.microsoft.com/office/powerpoint/2010/main" val="5822611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9A9C409-2A6E-460B-B13D-B5C620AFB7B9}" type="datetimeFigureOut">
              <a:rPr lang="en-GB" smtClean="0"/>
              <a:t>09/09/2021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079070-64FC-4D26-AAA4-1287373C4BFE}" type="slidenum">
              <a:rPr lang="en-GB" smtClean="0"/>
              <a:t>‹#›</a:t>
            </a:fld>
            <a:endParaRPr lang="en-GB"/>
          </a:p>
        </p:txBody>
      </p:sp>
    </p:spTree>
    <p:extLst>
      <p:ext uri="{BB962C8B-B14F-4D97-AF65-F5344CB8AC3E}">
        <p14:creationId xmlns:p14="http://schemas.microsoft.com/office/powerpoint/2010/main" val="4751469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573264"/>
            <a:ext cx="1157288" cy="1220822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257175" y="573264"/>
            <a:ext cx="3357563" cy="1220822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9A9C409-2A6E-460B-B13D-B5C620AFB7B9}" type="datetimeFigureOut">
              <a:rPr lang="en-GB" smtClean="0"/>
              <a:t>09/09/2021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079070-64FC-4D26-AAA4-1287373C4BFE}" type="slidenum">
              <a:rPr lang="en-GB" smtClean="0"/>
              <a:t>‹#›</a:t>
            </a:fld>
            <a:endParaRPr lang="en-GB"/>
          </a:p>
        </p:txBody>
      </p:sp>
    </p:spTree>
    <p:extLst>
      <p:ext uri="{BB962C8B-B14F-4D97-AF65-F5344CB8AC3E}">
        <p14:creationId xmlns:p14="http://schemas.microsoft.com/office/powerpoint/2010/main" val="27900726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96699"/>
            <a:ext cx="6172200" cy="1651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342900" y="2311401"/>
            <a:ext cx="6172200" cy="653750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342900" y="9181395"/>
            <a:ext cx="1600200" cy="527403"/>
          </a:xfrm>
          <a:prstGeom prst="rect">
            <a:avLst/>
          </a:prstGeom>
        </p:spPr>
        <p:txBody>
          <a:bodyPr vert="horz" lIns="91440" tIns="45720" rIns="91440" bIns="45720" rtlCol="0" anchor="ctr"/>
          <a:lstStyle>
            <a:lvl1pPr algn="l">
              <a:defRPr sz="1200">
                <a:solidFill>
                  <a:schemeClr val="tx1">
                    <a:tint val="75000"/>
                  </a:schemeClr>
                </a:solidFill>
              </a:defRPr>
            </a:lvl1pPr>
          </a:lstStyle>
          <a:p>
            <a:fld id="{59A9C409-2A6E-460B-B13D-B5C620AFB7B9}" type="datetimeFigureOut">
              <a:rPr lang="en-GB" smtClean="0"/>
              <a:t>09/09/2021</a:t>
            </a:fld>
            <a:endParaRPr lang="en-GB"/>
          </a:p>
        </p:txBody>
      </p:sp>
      <p:sp>
        <p:nvSpPr>
          <p:cNvPr id="5" name="Footer Placeholder 4"/>
          <p:cNvSpPr>
            <a:spLocks noGrp="1"/>
          </p:cNvSpPr>
          <p:nvPr>
            <p:ph type="ftr" sz="quarter" idx="3"/>
          </p:nvPr>
        </p:nvSpPr>
        <p:spPr>
          <a:xfrm>
            <a:off x="2343150" y="9181395"/>
            <a:ext cx="2171700" cy="52740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9181395"/>
            <a:ext cx="1600200" cy="527403"/>
          </a:xfrm>
          <a:prstGeom prst="rect">
            <a:avLst/>
          </a:prstGeom>
        </p:spPr>
        <p:txBody>
          <a:bodyPr vert="horz" lIns="91440" tIns="45720" rIns="91440" bIns="45720" rtlCol="0" anchor="ctr"/>
          <a:lstStyle>
            <a:lvl1pPr algn="r">
              <a:defRPr sz="1200">
                <a:solidFill>
                  <a:schemeClr val="tx1">
                    <a:tint val="75000"/>
                  </a:schemeClr>
                </a:solidFill>
              </a:defRPr>
            </a:lvl1pPr>
          </a:lstStyle>
          <a:p>
            <a:fld id="{C8079070-64FC-4D26-AAA4-1287373C4BFE}" type="slidenum">
              <a:rPr lang="en-GB" smtClean="0"/>
              <a:t>‹#›</a:t>
            </a:fld>
            <a:endParaRPr lang="en-GB"/>
          </a:p>
        </p:txBody>
      </p:sp>
    </p:spTree>
    <p:extLst>
      <p:ext uri="{BB962C8B-B14F-4D97-AF65-F5344CB8AC3E}">
        <p14:creationId xmlns:p14="http://schemas.microsoft.com/office/powerpoint/2010/main" val="38213737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4664" y="1784648"/>
            <a:ext cx="6134372" cy="6740307"/>
          </a:xfrm>
          <a:prstGeom prst="rect">
            <a:avLst/>
          </a:prstGeom>
          <a:noFill/>
        </p:spPr>
        <p:txBody>
          <a:bodyPr wrap="square" rtlCol="0">
            <a:spAutoFit/>
          </a:bodyPr>
          <a:lstStyle/>
          <a:p>
            <a:pPr algn="just"/>
            <a:r>
              <a:rPr lang="en-GB" sz="1200" dirty="0" smtClean="0">
                <a:latin typeface="NTFPreCursive" panose="03000400000000000000" pitchFamily="66" charset="0"/>
              </a:rPr>
              <a:t>We would like to wish you and your child a very warm welcome to Year </a:t>
            </a:r>
            <a:r>
              <a:rPr lang="en-GB" sz="1200" dirty="0" smtClean="0">
                <a:latin typeface="NTFPreCursive" panose="03000400000000000000" pitchFamily="66" charset="0"/>
              </a:rPr>
              <a:t>3.  </a:t>
            </a:r>
            <a:r>
              <a:rPr lang="en-GB" sz="1200" dirty="0" smtClean="0">
                <a:latin typeface="NTFPreCursive" panose="03000400000000000000" pitchFamily="66" charset="0"/>
              </a:rPr>
              <a:t>We hope that you have had an enjoyable and relaxing Summer and that the children are ready for the exciting year we have planned for them. Our topics for the first term are outlined below, along with some other key information. </a:t>
            </a:r>
          </a:p>
          <a:p>
            <a:pPr algn="just"/>
            <a:endParaRPr lang="en-GB" sz="1200" dirty="0" smtClean="0">
              <a:latin typeface="NTFPreCursive" panose="03000400000000000000" pitchFamily="66" charset="0"/>
            </a:endParaRPr>
          </a:p>
          <a:p>
            <a:pPr algn="just"/>
            <a:r>
              <a:rPr lang="en-GB" sz="1200" b="1" dirty="0" smtClean="0">
                <a:latin typeface="NTFPreCursive" panose="03000400000000000000" pitchFamily="66" charset="0"/>
              </a:rPr>
              <a:t>Literacy</a:t>
            </a:r>
          </a:p>
          <a:p>
            <a:pPr algn="just"/>
            <a:r>
              <a:rPr lang="en-GB" sz="1200" dirty="0" smtClean="0">
                <a:latin typeface="NTFPreCursive" panose="03000400000000000000" pitchFamily="66" charset="0"/>
              </a:rPr>
              <a:t>Our Literacy topic each half will focus around a different book.  This half-term, the book we will be reading and studying is </a:t>
            </a:r>
            <a:r>
              <a:rPr lang="en-GB" sz="1200" dirty="0" smtClean="0">
                <a:latin typeface="NTFPreCursive" panose="03000400000000000000" pitchFamily="66" charset="0"/>
              </a:rPr>
              <a:t>‘The Iron Man’. </a:t>
            </a:r>
            <a:r>
              <a:rPr lang="en-US" sz="1200" dirty="0" smtClean="0">
                <a:latin typeface="NTFPreCursive" panose="03000400000000000000" pitchFamily="66" charset="0"/>
              </a:rPr>
              <a:t>The study of this text will develop reading comprehension, spoken language and vocabulary and writing skills. </a:t>
            </a:r>
            <a:r>
              <a:rPr lang="en-GB" sz="1200" dirty="0" smtClean="0">
                <a:latin typeface="NTFPreCursive" panose="03000400000000000000" pitchFamily="66" charset="0"/>
              </a:rPr>
              <a:t>The children will have lots of opportunities to write in different genres and we will continue to build upon the grammar and punctuation learnt in Year </a:t>
            </a:r>
            <a:r>
              <a:rPr lang="en-GB" sz="1200" dirty="0">
                <a:latin typeface="NTFPreCursive" panose="03000400000000000000" pitchFamily="66" charset="0"/>
              </a:rPr>
              <a:t>2</a:t>
            </a:r>
            <a:r>
              <a:rPr lang="en-GB" sz="1200" dirty="0" smtClean="0">
                <a:latin typeface="NTFPreCursive" panose="03000400000000000000" pitchFamily="66" charset="0"/>
              </a:rPr>
              <a:t>, </a:t>
            </a:r>
            <a:r>
              <a:rPr lang="en-GB" sz="1200" dirty="0" smtClean="0">
                <a:latin typeface="NTFPreCursive" panose="03000400000000000000" pitchFamily="66" charset="0"/>
              </a:rPr>
              <a:t>making sure that this is used correctly and consistently. We will also continue to place a high importance on handwriting this </a:t>
            </a:r>
            <a:r>
              <a:rPr lang="en-GB" sz="1200" dirty="0" smtClean="0">
                <a:latin typeface="NTFPreCursive" panose="03000400000000000000" pitchFamily="66" charset="0"/>
              </a:rPr>
              <a:t>year</a:t>
            </a:r>
            <a:r>
              <a:rPr lang="en-GB" sz="1200" dirty="0" smtClean="0">
                <a:latin typeface="NTFPreCursive" panose="03000400000000000000" pitchFamily="66" charset="0"/>
              </a:rPr>
              <a:t>.</a:t>
            </a:r>
          </a:p>
          <a:p>
            <a:pPr algn="just"/>
            <a:endParaRPr lang="en-GB" sz="1200" b="1" dirty="0" smtClean="0">
              <a:latin typeface="NTFPreCursive" panose="03000400000000000000" pitchFamily="66" charset="0"/>
            </a:endParaRPr>
          </a:p>
          <a:p>
            <a:pPr algn="just"/>
            <a:r>
              <a:rPr lang="en-US" sz="1200" b="1" dirty="0" smtClean="0">
                <a:latin typeface="NTFPreCursive" panose="03000400000000000000" pitchFamily="66" charset="0"/>
              </a:rPr>
              <a:t>Reading  </a:t>
            </a:r>
          </a:p>
          <a:p>
            <a:pPr algn="just"/>
            <a:r>
              <a:rPr lang="en-GB" sz="1200" dirty="0" smtClean="0">
                <a:latin typeface="NTFPreCursive" panose="03000400000000000000" pitchFamily="66" charset="0"/>
              </a:rPr>
              <a:t>At </a:t>
            </a:r>
            <a:r>
              <a:rPr lang="en-GB" sz="1200" dirty="0" err="1" smtClean="0">
                <a:latin typeface="NTFPreCursive" panose="03000400000000000000" pitchFamily="66" charset="0"/>
              </a:rPr>
              <a:t>Kingshurst</a:t>
            </a:r>
            <a:r>
              <a:rPr lang="en-GB" sz="1200" dirty="0" smtClean="0">
                <a:latin typeface="NTFPreCursive" panose="03000400000000000000" pitchFamily="66" charset="0"/>
              </a:rPr>
              <a:t> we place a high importance on reading. It is a key skill that children need to acquire and to support this there will be many opportunities for your child </a:t>
            </a:r>
            <a:r>
              <a:rPr lang="en-US" sz="1200" dirty="0" smtClean="0">
                <a:latin typeface="NTFPreCursive" panose="03000400000000000000" pitchFamily="66" charset="0"/>
              </a:rPr>
              <a:t>to read throughout the day, both independently and during guided reading </a:t>
            </a:r>
            <a:r>
              <a:rPr lang="en-US" sz="1200" dirty="0" smtClean="0">
                <a:latin typeface="NTFPreCursive" panose="03000400000000000000" pitchFamily="66" charset="0"/>
              </a:rPr>
              <a:t>and phonics sessions</a:t>
            </a:r>
            <a:r>
              <a:rPr lang="en-US" sz="1200" dirty="0" smtClean="0">
                <a:latin typeface="NTFPreCursive" panose="03000400000000000000" pitchFamily="66" charset="0"/>
              </a:rPr>
              <a:t>. It is, therefore, very important that they bring their reading/library book into school everyday. </a:t>
            </a:r>
            <a:r>
              <a:rPr lang="en-GB" sz="1200" dirty="0" smtClean="0">
                <a:latin typeface="NTFPreCursive" panose="03000400000000000000" pitchFamily="66" charset="0"/>
              </a:rPr>
              <a:t>You can support your child by encouraging them to read at home regularly and by signing their reading record.</a:t>
            </a:r>
          </a:p>
          <a:p>
            <a:pPr algn="just"/>
            <a:endParaRPr lang="en-US" sz="1200" dirty="0" smtClean="0">
              <a:latin typeface="NTFPreCursive" panose="03000400000000000000" pitchFamily="66" charset="0"/>
            </a:endParaRPr>
          </a:p>
          <a:p>
            <a:pPr algn="just"/>
            <a:r>
              <a:rPr lang="en-US" sz="1200" b="1" dirty="0" err="1" smtClean="0">
                <a:latin typeface="NTFPreCursive" panose="03000400000000000000" pitchFamily="66" charset="0"/>
              </a:rPr>
              <a:t>Maths</a:t>
            </a:r>
            <a:endParaRPr lang="en-US" sz="1200" b="1" dirty="0" smtClean="0">
              <a:latin typeface="NTFPreCursive" panose="03000400000000000000" pitchFamily="66" charset="0"/>
            </a:endParaRPr>
          </a:p>
          <a:p>
            <a:pPr algn="just"/>
            <a:r>
              <a:rPr lang="en-US" sz="1200" dirty="0" smtClean="0">
                <a:latin typeface="NTFPreCursive" panose="03000400000000000000" pitchFamily="66" charset="0"/>
              </a:rPr>
              <a:t>In </a:t>
            </a:r>
            <a:r>
              <a:rPr lang="en-US" sz="1200" dirty="0" err="1" smtClean="0">
                <a:latin typeface="NTFPreCursive" panose="03000400000000000000" pitchFamily="66" charset="0"/>
              </a:rPr>
              <a:t>Maths</a:t>
            </a:r>
            <a:r>
              <a:rPr lang="en-US" sz="1200" dirty="0" smtClean="0">
                <a:latin typeface="NTFPreCursive" panose="03000400000000000000" pitchFamily="66" charset="0"/>
              </a:rPr>
              <a:t>, we will continue to follow the White Rose Scheme of work which the children are familiar with. As well as building on prior learning, the children will be introduced to new concepts and methods. The children will have lots of opportunities to apply their mathematical knowledge in a range of different ways, including problem solving and carrying out mathematical investigations.  </a:t>
            </a:r>
            <a:r>
              <a:rPr lang="en-US" sz="1200" dirty="0" smtClean="0">
                <a:latin typeface="NTFPreCursive" panose="03000400000000000000" pitchFamily="66" charset="0"/>
              </a:rPr>
              <a:t>The</a:t>
            </a:r>
            <a:r>
              <a:rPr lang="en-US" sz="1200" dirty="0" smtClean="0">
                <a:latin typeface="NTFPreCursive" panose="03000400000000000000" pitchFamily="66" charset="0"/>
              </a:rPr>
              <a:t> </a:t>
            </a:r>
            <a:r>
              <a:rPr lang="en-US" sz="1200" dirty="0" smtClean="0">
                <a:latin typeface="NTFPreCursive" panose="03000400000000000000" pitchFamily="66" charset="0"/>
              </a:rPr>
              <a:t>expectation is that the children should know all the times tables up to </a:t>
            </a:r>
            <a:r>
              <a:rPr lang="en-US" sz="1200" dirty="0" smtClean="0">
                <a:latin typeface="NTFPreCursive" panose="03000400000000000000" pitchFamily="66" charset="0"/>
              </a:rPr>
              <a:t>8X8 by </a:t>
            </a:r>
            <a:r>
              <a:rPr lang="en-US" sz="1200" dirty="0" smtClean="0">
                <a:latin typeface="NTFPreCursive" panose="03000400000000000000" pitchFamily="66" charset="0"/>
              </a:rPr>
              <a:t>the end of the </a:t>
            </a:r>
            <a:r>
              <a:rPr lang="en-US" sz="1200" dirty="0" smtClean="0">
                <a:latin typeface="NTFPreCursive" panose="03000400000000000000" pitchFamily="66" charset="0"/>
              </a:rPr>
              <a:t>year. You </a:t>
            </a:r>
            <a:r>
              <a:rPr lang="en-US" sz="1200" dirty="0" smtClean="0">
                <a:latin typeface="NTFPreCursive" panose="03000400000000000000" pitchFamily="66" charset="0"/>
              </a:rPr>
              <a:t>can help with this by </a:t>
            </a:r>
            <a:r>
              <a:rPr lang="en-US" sz="1200" dirty="0" err="1" smtClean="0">
                <a:latin typeface="NTFPreCursive" panose="03000400000000000000" pitchFamily="66" charset="0"/>
              </a:rPr>
              <a:t>practising</a:t>
            </a:r>
            <a:r>
              <a:rPr lang="en-US" sz="1200" dirty="0" smtClean="0">
                <a:latin typeface="NTFPreCursive" panose="03000400000000000000" pitchFamily="66" charset="0"/>
              </a:rPr>
              <a:t> </a:t>
            </a:r>
            <a:r>
              <a:rPr lang="en-US" sz="1200" dirty="0" smtClean="0">
                <a:latin typeface="NTFPreCursive" panose="03000400000000000000" pitchFamily="66" charset="0"/>
              </a:rPr>
              <a:t>times tables regularly with your child at home and encourage them to play on Times Table </a:t>
            </a:r>
            <a:r>
              <a:rPr lang="en-US" sz="1200" dirty="0" err="1" smtClean="0">
                <a:latin typeface="NTFPreCursive" panose="03000400000000000000" pitchFamily="66" charset="0"/>
              </a:rPr>
              <a:t>Rockstars</a:t>
            </a:r>
            <a:r>
              <a:rPr lang="en-US" sz="1200" dirty="0" smtClean="0">
                <a:latin typeface="NTFPreCursive" panose="03000400000000000000" pitchFamily="66" charset="0"/>
              </a:rPr>
              <a:t>. </a:t>
            </a:r>
          </a:p>
          <a:p>
            <a:pPr algn="just"/>
            <a:endParaRPr lang="en-US" sz="1200" dirty="0" smtClean="0">
              <a:latin typeface="NTFPreCursive" panose="03000400000000000000" pitchFamily="66" charset="0"/>
            </a:endParaRPr>
          </a:p>
          <a:p>
            <a:pPr algn="just"/>
            <a:r>
              <a:rPr lang="en-GB" sz="1200" b="1" dirty="0" smtClean="0">
                <a:latin typeface="NTFPreCursive" panose="03000400000000000000" pitchFamily="66" charset="0"/>
              </a:rPr>
              <a:t>Science</a:t>
            </a:r>
          </a:p>
          <a:p>
            <a:pPr algn="just"/>
            <a:r>
              <a:rPr lang="en-GB" sz="1200" dirty="0" smtClean="0">
                <a:latin typeface="NTFPreCursive" panose="03000400000000000000" pitchFamily="66" charset="0"/>
              </a:rPr>
              <a:t>Our Science topic for this term is </a:t>
            </a:r>
            <a:r>
              <a:rPr lang="en-GB" sz="1200" dirty="0" smtClean="0">
                <a:latin typeface="NTFPreCursive" panose="03000400000000000000" pitchFamily="66" charset="0"/>
              </a:rPr>
              <a:t>Animals and Skeletons. </a:t>
            </a:r>
            <a:r>
              <a:rPr lang="en-GB" sz="1200" dirty="0" smtClean="0">
                <a:latin typeface="NTFPreCursive" panose="03000400000000000000" pitchFamily="66" charset="0"/>
              </a:rPr>
              <a:t>During this topic, the children will have the opportunity to carry out investigations, including looking at, and classifying different types of </a:t>
            </a:r>
            <a:r>
              <a:rPr lang="en-GB" sz="1200" dirty="0" smtClean="0">
                <a:latin typeface="NTFPreCursive" panose="03000400000000000000" pitchFamily="66" charset="0"/>
              </a:rPr>
              <a:t>skeleton.</a:t>
            </a:r>
            <a:endParaRPr lang="en-GB" sz="1200" dirty="0" smtClean="0">
              <a:latin typeface="NTFPreCursive" panose="03000400000000000000" pitchFamily="66" charset="0"/>
            </a:endParaRPr>
          </a:p>
          <a:p>
            <a:pPr algn="just"/>
            <a:endParaRPr lang="en-GB" sz="1200" dirty="0" smtClean="0">
              <a:latin typeface="NTFPreCursive" panose="03000400000000000000" pitchFamily="66" charset="0"/>
            </a:endParaRPr>
          </a:p>
          <a:p>
            <a:pPr algn="just"/>
            <a:r>
              <a:rPr lang="en-GB" sz="1200" b="1" dirty="0">
                <a:latin typeface="NTFPreCursive" panose="03000400000000000000" pitchFamily="66" charset="0"/>
              </a:rPr>
              <a:t>Topic</a:t>
            </a:r>
          </a:p>
          <a:p>
            <a:pPr algn="just"/>
            <a:r>
              <a:rPr lang="en-GB" sz="1200" dirty="0">
                <a:latin typeface="NTFPreCursive" panose="03000400000000000000" pitchFamily="66" charset="0"/>
              </a:rPr>
              <a:t>Our topic this </a:t>
            </a:r>
            <a:r>
              <a:rPr lang="en-GB" sz="1200" dirty="0" smtClean="0">
                <a:latin typeface="NTFPreCursive" panose="03000400000000000000" pitchFamily="66" charset="0"/>
              </a:rPr>
              <a:t>half-term will have a history focus with the children learning about the </a:t>
            </a:r>
            <a:r>
              <a:rPr lang="en-GB" sz="1200" dirty="0" smtClean="0">
                <a:latin typeface="NTFPreCursive" panose="03000400000000000000" pitchFamily="66" charset="0"/>
              </a:rPr>
              <a:t>Stone Age. </a:t>
            </a:r>
            <a:r>
              <a:rPr lang="en-GB" sz="1200" dirty="0" smtClean="0">
                <a:latin typeface="NTFPreCursive" panose="03000400000000000000" pitchFamily="66" charset="0"/>
              </a:rPr>
              <a:t>The children will start the topic by looking at a timeline of events so they can understand where the </a:t>
            </a:r>
            <a:r>
              <a:rPr lang="en-GB" sz="1200" dirty="0" smtClean="0">
                <a:latin typeface="NTFPreCursive" panose="03000400000000000000" pitchFamily="66" charset="0"/>
              </a:rPr>
              <a:t>Stone Age fits </a:t>
            </a:r>
            <a:r>
              <a:rPr lang="en-GB" sz="1200" dirty="0" smtClean="0">
                <a:latin typeface="NTFPreCursive" panose="03000400000000000000" pitchFamily="66" charset="0"/>
              </a:rPr>
              <a:t>in with </a:t>
            </a:r>
            <a:r>
              <a:rPr lang="en-GB" sz="1200" dirty="0" smtClean="0">
                <a:latin typeface="NTFPreCursive" panose="03000400000000000000" pitchFamily="66" charset="0"/>
              </a:rPr>
              <a:t>world history.. </a:t>
            </a:r>
            <a:endParaRPr lang="en-GB" sz="1200" dirty="0" smtClean="0">
              <a:latin typeface="NTFPreCursive" panose="03000400000000000000" pitchFamily="66" charset="0"/>
            </a:endParaRPr>
          </a:p>
          <a:p>
            <a:pPr algn="just"/>
            <a:endParaRPr lang="en-GB" sz="1200" dirty="0" smtClean="0">
              <a:latin typeface="NTFPreCursive" panose="03000400000000000000" pitchFamily="66" charset="0"/>
            </a:endParaRPr>
          </a:p>
          <a:p>
            <a:pPr algn="just"/>
            <a:endParaRPr lang="en-GB" sz="1200" dirty="0" smtClean="0"/>
          </a:p>
        </p:txBody>
      </p:sp>
      <p:pic>
        <p:nvPicPr>
          <p:cNvPr id="3" name="Picture 2" descr="Year 3 - Chalfont Valley E-Act Primary Academ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187" y="344488"/>
            <a:ext cx="3743325" cy="1219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98664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47857" y="4897126"/>
            <a:ext cx="6134372" cy="830997"/>
          </a:xfrm>
          <a:prstGeom prst="rect">
            <a:avLst/>
          </a:prstGeom>
          <a:noFill/>
          <a:ln w="69850" cmpd="tri">
            <a:solidFill>
              <a:schemeClr val="accent1"/>
            </a:solidFill>
          </a:ln>
        </p:spPr>
        <p:txBody>
          <a:bodyPr wrap="square" rtlCol="0">
            <a:spAutoFit/>
          </a:bodyPr>
          <a:lstStyle/>
          <a:p>
            <a:r>
              <a:rPr lang="en-US" sz="1200" b="1" dirty="0" smtClean="0">
                <a:latin typeface="NTFPreCursive" panose="03000400000000000000" pitchFamily="66" charset="0"/>
              </a:rPr>
              <a:t>Uniform</a:t>
            </a:r>
          </a:p>
          <a:p>
            <a:r>
              <a:rPr lang="en-US" sz="1200" dirty="0" smtClean="0">
                <a:latin typeface="NTFPreCursive" panose="03000400000000000000" pitchFamily="66" charset="0"/>
              </a:rPr>
              <a:t>The children have come into school looking very smart in their uniform. Your </a:t>
            </a:r>
            <a:r>
              <a:rPr lang="en-US" sz="1200" dirty="0">
                <a:latin typeface="NTFPreCursive" panose="03000400000000000000" pitchFamily="66" charset="0"/>
              </a:rPr>
              <a:t>continued support </a:t>
            </a:r>
            <a:r>
              <a:rPr lang="en-US" sz="1200" dirty="0" smtClean="0">
                <a:latin typeface="NTFPreCursive" panose="03000400000000000000" pitchFamily="66" charset="0"/>
              </a:rPr>
              <a:t>with this would be very much appreciated. </a:t>
            </a:r>
            <a:r>
              <a:rPr lang="en-US" sz="1200" dirty="0">
                <a:latin typeface="NTFPreCursive" panose="03000400000000000000" pitchFamily="66" charset="0"/>
              </a:rPr>
              <a:t>As way of a reminder, please can you ensure your child </a:t>
            </a:r>
            <a:r>
              <a:rPr lang="en-US" sz="1200" dirty="0" smtClean="0">
                <a:latin typeface="NTFPreCursive" panose="03000400000000000000" pitchFamily="66" charset="0"/>
              </a:rPr>
              <a:t>wears</a:t>
            </a:r>
            <a:r>
              <a:rPr lang="en-US" sz="1200" dirty="0">
                <a:latin typeface="NTFPreCursive" panose="03000400000000000000" pitchFamily="66" charset="0"/>
              </a:rPr>
              <a:t> </a:t>
            </a:r>
            <a:r>
              <a:rPr lang="en-US" sz="1200" dirty="0" smtClean="0">
                <a:latin typeface="NTFPreCursive" panose="03000400000000000000" pitchFamily="66" charset="0"/>
              </a:rPr>
              <a:t>black school shoes and that </a:t>
            </a:r>
            <a:r>
              <a:rPr lang="en-US" sz="1200" b="1" dirty="0" smtClean="0">
                <a:latin typeface="NTFPreCursive" panose="03000400000000000000" pitchFamily="66" charset="0"/>
              </a:rPr>
              <a:t>all</a:t>
            </a:r>
            <a:r>
              <a:rPr lang="en-US" sz="1200" dirty="0" smtClean="0">
                <a:latin typeface="NTFPreCursive" panose="03000400000000000000" pitchFamily="66" charset="0"/>
              </a:rPr>
              <a:t> uniform (including school coats) are named.   Thank you.   </a:t>
            </a:r>
            <a:endParaRPr lang="en-GB" sz="1200" dirty="0">
              <a:latin typeface="NTFPreCursive" panose="03000400000000000000" pitchFamily="66" charset="0"/>
            </a:endParaRPr>
          </a:p>
        </p:txBody>
      </p:sp>
      <p:sp>
        <p:nvSpPr>
          <p:cNvPr id="9" name="Rectangle 8"/>
          <p:cNvSpPr/>
          <p:nvPr/>
        </p:nvSpPr>
        <p:spPr>
          <a:xfrm>
            <a:off x="227827" y="5952730"/>
            <a:ext cx="6254402" cy="1938992"/>
          </a:xfrm>
          <a:prstGeom prst="rect">
            <a:avLst/>
          </a:prstGeom>
        </p:spPr>
        <p:txBody>
          <a:bodyPr wrap="square">
            <a:spAutoFit/>
          </a:bodyPr>
          <a:lstStyle/>
          <a:p>
            <a:pPr algn="just"/>
            <a:r>
              <a:rPr lang="en-GB" sz="1200" dirty="0">
                <a:latin typeface="NTFPreCursive" panose="03000400000000000000" pitchFamily="66" charset="0"/>
              </a:rPr>
              <a:t>We look forward to a successful and exciting term and would like to thank you for your support in advance. Should you have any questions or queries, please speak to your class teacher as a first point of contact.  A simple and effective way to do this is via </a:t>
            </a:r>
            <a:r>
              <a:rPr lang="en-GB" sz="1200" dirty="0" err="1">
                <a:latin typeface="NTFPreCursive" panose="03000400000000000000" pitchFamily="66" charset="0"/>
              </a:rPr>
              <a:t>ClassDojo</a:t>
            </a:r>
            <a:r>
              <a:rPr lang="en-GB" sz="1200" dirty="0">
                <a:latin typeface="NTFPreCursive" panose="03000400000000000000" pitchFamily="66" charset="0"/>
              </a:rPr>
              <a:t>, so please make sure you are connected. Should you have any further concerns, please contact Mrs V Baker (Assistant Head teacher) who is our Phase Leader. If you would like any further information about the Curriculum we teach, please visit the school website. </a:t>
            </a:r>
          </a:p>
          <a:p>
            <a:pPr algn="just"/>
            <a:endParaRPr lang="en-GB" sz="1200" dirty="0">
              <a:latin typeface="NTFPreCursive" panose="03000400000000000000" pitchFamily="66" charset="0"/>
            </a:endParaRPr>
          </a:p>
          <a:p>
            <a:pPr algn="just"/>
            <a:r>
              <a:rPr lang="en-GB" sz="1200" b="1" dirty="0" smtClean="0">
                <a:latin typeface="NTFPreCursive" panose="03000400000000000000" pitchFamily="66" charset="0"/>
              </a:rPr>
              <a:t>The Year </a:t>
            </a:r>
            <a:r>
              <a:rPr lang="en-GB" sz="1200" b="1" dirty="0" smtClean="0">
                <a:latin typeface="NTFPreCursive" panose="03000400000000000000" pitchFamily="66" charset="0"/>
              </a:rPr>
              <a:t>3 </a:t>
            </a:r>
            <a:r>
              <a:rPr lang="en-GB" sz="1200" b="1" dirty="0" smtClean="0">
                <a:latin typeface="NTFPreCursive" panose="03000400000000000000" pitchFamily="66" charset="0"/>
              </a:rPr>
              <a:t>Team</a:t>
            </a:r>
            <a:endParaRPr lang="en-GB" sz="1200" b="1" dirty="0">
              <a:latin typeface="NTFPreCursive" panose="03000400000000000000" pitchFamily="66" charset="0"/>
            </a:endParaRPr>
          </a:p>
          <a:p>
            <a:pPr algn="just"/>
            <a:endParaRPr lang="en-GB" sz="1200" dirty="0" smtClean="0">
              <a:latin typeface="NTFPreCursive" panose="03000400000000000000" pitchFamily="66" charset="0"/>
            </a:endParaRPr>
          </a:p>
          <a:p>
            <a:pPr algn="just"/>
            <a:r>
              <a:rPr lang="en-GB" sz="1200" b="1" dirty="0" smtClean="0">
                <a:latin typeface="NTFPreCursive" panose="03000400000000000000" pitchFamily="66" charset="0"/>
              </a:rPr>
              <a:t>Mrs </a:t>
            </a:r>
            <a:r>
              <a:rPr lang="en-GB" sz="1200" b="1" dirty="0" err="1" smtClean="0">
                <a:latin typeface="NTFPreCursive" panose="03000400000000000000" pitchFamily="66" charset="0"/>
              </a:rPr>
              <a:t>Wint</a:t>
            </a:r>
            <a:r>
              <a:rPr lang="en-GB" sz="1200" b="1" dirty="0" smtClean="0">
                <a:latin typeface="NTFPreCursive" panose="03000400000000000000" pitchFamily="66" charset="0"/>
              </a:rPr>
              <a:t>  </a:t>
            </a:r>
            <a:r>
              <a:rPr lang="en-GB" sz="1200" dirty="0" smtClean="0">
                <a:latin typeface="NTFPreCursive" panose="03000400000000000000" pitchFamily="66" charset="0"/>
              </a:rPr>
              <a:t>(Year group Leader) </a:t>
            </a:r>
            <a:r>
              <a:rPr lang="en-GB" sz="1200" b="1" dirty="0" smtClean="0">
                <a:latin typeface="NTFPreCursive" panose="03000400000000000000" pitchFamily="66" charset="0"/>
              </a:rPr>
              <a:t>	</a:t>
            </a:r>
            <a:r>
              <a:rPr lang="en-GB" sz="1200" b="1" dirty="0" smtClean="0">
                <a:latin typeface="NTFPreCursive" panose="03000400000000000000" pitchFamily="66" charset="0"/>
              </a:rPr>
              <a:t>Mr </a:t>
            </a:r>
            <a:r>
              <a:rPr lang="en-GB" sz="1200" b="1" dirty="0" err="1" smtClean="0">
                <a:latin typeface="NTFPreCursive" panose="03000400000000000000" pitchFamily="66" charset="0"/>
              </a:rPr>
              <a:t>Swainson</a:t>
            </a:r>
            <a:r>
              <a:rPr lang="en-GB" sz="1200" b="1" dirty="0" smtClean="0">
                <a:latin typeface="NTFPreCursive" panose="03000400000000000000" pitchFamily="66" charset="0"/>
              </a:rPr>
              <a:t>	      Mrs Baker (Phase Leader)</a:t>
            </a:r>
            <a:endParaRPr lang="en-GB" sz="1200" b="1" dirty="0" smtClean="0">
              <a:latin typeface="NTFPreCursive" panose="03000400000000000000" pitchFamily="66" charset="0"/>
            </a:endParaRPr>
          </a:p>
          <a:p>
            <a:pPr algn="just"/>
            <a:r>
              <a:rPr lang="en-GB" sz="1200" b="1" dirty="0" smtClean="0">
                <a:latin typeface="NTFPreCursive" panose="03000400000000000000" pitchFamily="66" charset="0"/>
              </a:rPr>
              <a:t>          Mrs Ashworth</a:t>
            </a:r>
            <a:r>
              <a:rPr lang="en-GB" sz="1200" b="1" dirty="0" smtClean="0">
                <a:latin typeface="NTFPreCursive" panose="03000400000000000000" pitchFamily="66" charset="0"/>
              </a:rPr>
              <a:t>	   Mrs </a:t>
            </a:r>
            <a:r>
              <a:rPr lang="en-GB" sz="1200" b="1" dirty="0" smtClean="0">
                <a:latin typeface="NTFPreCursive" panose="03000400000000000000" pitchFamily="66" charset="0"/>
              </a:rPr>
              <a:t>Foster </a:t>
            </a:r>
            <a:r>
              <a:rPr lang="en-GB" sz="1200" b="1" dirty="0" smtClean="0">
                <a:latin typeface="NTFPreCursive" panose="03000400000000000000" pitchFamily="66" charset="0"/>
              </a:rPr>
              <a:t>	               	Mrs Cross</a:t>
            </a:r>
            <a:r>
              <a:rPr lang="en-GB" sz="1100" b="1" dirty="0" smtClean="0"/>
              <a:t>	</a:t>
            </a:r>
            <a:endParaRPr lang="en-GB" sz="1100" b="1" dirty="0"/>
          </a:p>
        </p:txBody>
      </p:sp>
      <p:sp>
        <p:nvSpPr>
          <p:cNvPr id="4" name="Rectangle 3"/>
          <p:cNvSpPr/>
          <p:nvPr/>
        </p:nvSpPr>
        <p:spPr>
          <a:xfrm>
            <a:off x="253266" y="1239356"/>
            <a:ext cx="6134372" cy="2677656"/>
          </a:xfrm>
          <a:prstGeom prst="rect">
            <a:avLst/>
          </a:prstGeom>
        </p:spPr>
        <p:txBody>
          <a:bodyPr wrap="square">
            <a:spAutoFit/>
          </a:bodyPr>
          <a:lstStyle/>
          <a:p>
            <a:pPr lvl="0" algn="just"/>
            <a:r>
              <a:rPr lang="en-GB" sz="1200" b="1" dirty="0">
                <a:solidFill>
                  <a:prstClr val="black"/>
                </a:solidFill>
                <a:latin typeface="NTFPreCursive" panose="03000400000000000000" pitchFamily="66" charset="0"/>
              </a:rPr>
              <a:t>Homework </a:t>
            </a:r>
            <a:r>
              <a:rPr lang="en-GB" sz="1200" dirty="0">
                <a:solidFill>
                  <a:prstClr val="black"/>
                </a:solidFill>
                <a:latin typeface="NTFPreCursive" panose="03000400000000000000" pitchFamily="66" charset="0"/>
              </a:rPr>
              <a:t> </a:t>
            </a:r>
          </a:p>
          <a:p>
            <a:pPr lvl="0" algn="just"/>
            <a:r>
              <a:rPr lang="en-GB" sz="1200" dirty="0">
                <a:solidFill>
                  <a:prstClr val="black"/>
                </a:solidFill>
                <a:latin typeface="NTFPreCursive" panose="03000400000000000000" pitchFamily="66" charset="0"/>
              </a:rPr>
              <a:t>Homework </a:t>
            </a:r>
            <a:r>
              <a:rPr lang="en-GB" sz="1200" dirty="0" smtClean="0">
                <a:solidFill>
                  <a:prstClr val="black"/>
                </a:solidFill>
                <a:latin typeface="NTFPreCursive" panose="03000400000000000000" pitchFamily="66" charset="0"/>
              </a:rPr>
              <a:t>this year will consist of weekly spellings and a maths task which will be set on </a:t>
            </a:r>
            <a:r>
              <a:rPr lang="en-GB" sz="1200" dirty="0" err="1" smtClean="0">
                <a:solidFill>
                  <a:prstClr val="black"/>
                </a:solidFill>
                <a:latin typeface="NTFPreCursive" panose="03000400000000000000" pitchFamily="66" charset="0"/>
              </a:rPr>
              <a:t>Mymaths</a:t>
            </a:r>
            <a:r>
              <a:rPr lang="en-GB" sz="1200" dirty="0" smtClean="0">
                <a:solidFill>
                  <a:prstClr val="black"/>
                </a:solidFill>
                <a:latin typeface="NTFPreCursive" panose="03000400000000000000" pitchFamily="66" charset="0"/>
              </a:rPr>
              <a:t>. We would also encourage the children to play on Times Table </a:t>
            </a:r>
            <a:r>
              <a:rPr lang="en-GB" sz="1200" dirty="0" err="1" smtClean="0">
                <a:solidFill>
                  <a:prstClr val="black"/>
                </a:solidFill>
                <a:latin typeface="NTFPreCursive" panose="03000400000000000000" pitchFamily="66" charset="0"/>
              </a:rPr>
              <a:t>Rockstars</a:t>
            </a:r>
            <a:r>
              <a:rPr lang="en-GB" sz="1200" dirty="0">
                <a:solidFill>
                  <a:prstClr val="black"/>
                </a:solidFill>
                <a:latin typeface="NTFPreCursive" panose="03000400000000000000" pitchFamily="66" charset="0"/>
              </a:rPr>
              <a:t> </a:t>
            </a:r>
            <a:r>
              <a:rPr lang="en-GB" sz="1200" dirty="0" smtClean="0">
                <a:solidFill>
                  <a:prstClr val="black"/>
                </a:solidFill>
                <a:latin typeface="NTFPreCursive" panose="03000400000000000000" pitchFamily="66" charset="0"/>
              </a:rPr>
              <a:t>regularly. Spellings will be put on the Year </a:t>
            </a:r>
            <a:r>
              <a:rPr lang="en-GB" sz="1200" dirty="0" smtClean="0">
                <a:solidFill>
                  <a:prstClr val="black"/>
                </a:solidFill>
                <a:latin typeface="NTFPreCursive" panose="03000400000000000000" pitchFamily="66" charset="0"/>
              </a:rPr>
              <a:t>3 </a:t>
            </a:r>
            <a:r>
              <a:rPr lang="en-GB" sz="1200" dirty="0" smtClean="0">
                <a:solidFill>
                  <a:prstClr val="black"/>
                </a:solidFill>
                <a:latin typeface="NTFPreCursive" panose="03000400000000000000" pitchFamily="66" charset="0"/>
              </a:rPr>
              <a:t>homework page of the website each Friday for a test the following Friday.  If you would prefer a paper copy please let your child’s class teacher know.  </a:t>
            </a:r>
            <a:r>
              <a:rPr lang="en-GB" sz="1200" dirty="0" err="1" smtClean="0">
                <a:solidFill>
                  <a:prstClr val="black"/>
                </a:solidFill>
                <a:latin typeface="NTFPreCursive" panose="03000400000000000000" pitchFamily="66" charset="0"/>
              </a:rPr>
              <a:t>MyMaths</a:t>
            </a:r>
            <a:r>
              <a:rPr lang="en-GB" sz="1200" dirty="0" smtClean="0">
                <a:solidFill>
                  <a:prstClr val="black"/>
                </a:solidFill>
                <a:latin typeface="NTFPreCursive" panose="03000400000000000000" pitchFamily="66" charset="0"/>
              </a:rPr>
              <a:t> tasks will also be set on a Friday to be completed by the following Wednesday. If you need any support with accessing this, please let us know. </a:t>
            </a:r>
          </a:p>
          <a:p>
            <a:pPr lvl="0" algn="just"/>
            <a:endParaRPr lang="en-GB" sz="1200" dirty="0">
              <a:solidFill>
                <a:prstClr val="black"/>
              </a:solidFill>
              <a:latin typeface="NTFPreCursive" panose="03000400000000000000" pitchFamily="66" charset="0"/>
            </a:endParaRPr>
          </a:p>
          <a:p>
            <a:pPr lvl="0" algn="just"/>
            <a:r>
              <a:rPr lang="en-GB" sz="1200" b="1" dirty="0" smtClean="0">
                <a:solidFill>
                  <a:prstClr val="black"/>
                </a:solidFill>
                <a:latin typeface="NTFPreCursive" panose="03000400000000000000" pitchFamily="66" charset="0"/>
              </a:rPr>
              <a:t>Equipment</a:t>
            </a:r>
          </a:p>
          <a:p>
            <a:pPr lvl="0" algn="just"/>
            <a:r>
              <a:rPr lang="en-GB" sz="1200" dirty="0" smtClean="0">
                <a:solidFill>
                  <a:prstClr val="black"/>
                </a:solidFill>
                <a:latin typeface="NTFPreCursive" panose="03000400000000000000" pitchFamily="66" charset="0"/>
              </a:rPr>
              <a:t>Children have been given their own pencil cases in school with all the equipment that they need so will not need to bring in anything into school other than a named water bottle, a healthy snack for break time, their reading book and reading diary and any lunchboxes. No fiddle toys are to be brought into school.  If your child requires one of these, they will be given out by Mrs Tyler.</a:t>
            </a:r>
          </a:p>
          <a:p>
            <a:pPr lvl="0" algn="just"/>
            <a:endParaRPr lang="en-GB" sz="1200" dirty="0" smtClean="0">
              <a:solidFill>
                <a:prstClr val="black"/>
              </a:solidFill>
              <a:latin typeface="NTFPreCursive" panose="03000400000000000000" pitchFamily="66" charset="0"/>
            </a:endParaRPr>
          </a:p>
          <a:p>
            <a:pPr lvl="0" algn="just"/>
            <a:endParaRPr lang="en-GB" sz="1200" dirty="0">
              <a:solidFill>
                <a:prstClr val="black"/>
              </a:solidFill>
            </a:endParaRPr>
          </a:p>
        </p:txBody>
      </p:sp>
      <p:sp>
        <p:nvSpPr>
          <p:cNvPr id="10" name="TextBox 9"/>
          <p:cNvSpPr txBox="1"/>
          <p:nvPr/>
        </p:nvSpPr>
        <p:spPr>
          <a:xfrm>
            <a:off x="366089" y="3656856"/>
            <a:ext cx="6134372" cy="1015663"/>
          </a:xfrm>
          <a:prstGeom prst="rect">
            <a:avLst/>
          </a:prstGeom>
          <a:noFill/>
          <a:ln w="69850" cmpd="tri">
            <a:solidFill>
              <a:schemeClr val="accent1"/>
            </a:solidFill>
          </a:ln>
        </p:spPr>
        <p:txBody>
          <a:bodyPr wrap="square" rtlCol="0">
            <a:spAutoFit/>
          </a:bodyPr>
          <a:lstStyle/>
          <a:p>
            <a:r>
              <a:rPr lang="en-US" sz="1200" b="1" dirty="0" smtClean="0">
                <a:latin typeface="NTFPreCursive" panose="03000400000000000000" pitchFamily="66" charset="0"/>
              </a:rPr>
              <a:t>Attendance</a:t>
            </a:r>
          </a:p>
          <a:p>
            <a:r>
              <a:rPr lang="en-US" sz="1200" dirty="0" smtClean="0">
                <a:latin typeface="NTFPreCursive" panose="03000400000000000000" pitchFamily="66" charset="0"/>
              </a:rPr>
              <a:t>Good attendance plays a vital role in your child’s education. The children have missed a lot of time in school over the last two years and we are hoping that this year will be more settled for them.  To ensure the children gain the most from their education, please support us in making sure your child is in school, on time every day. Thank you.</a:t>
            </a:r>
            <a:endParaRPr lang="en-GB" sz="1200" dirty="0">
              <a:latin typeface="NTFPreCursive" panose="03000400000000000000" pitchFamily="66" charset="0"/>
            </a:endParaRPr>
          </a:p>
        </p:txBody>
      </p:sp>
      <p:sp>
        <p:nvSpPr>
          <p:cNvPr id="7" name="Rectangle 6"/>
          <p:cNvSpPr/>
          <p:nvPr/>
        </p:nvSpPr>
        <p:spPr>
          <a:xfrm>
            <a:off x="265410" y="174338"/>
            <a:ext cx="6251773" cy="1015663"/>
          </a:xfrm>
          <a:prstGeom prst="rect">
            <a:avLst/>
          </a:prstGeom>
        </p:spPr>
        <p:txBody>
          <a:bodyPr wrap="square">
            <a:spAutoFit/>
          </a:bodyPr>
          <a:lstStyle/>
          <a:p>
            <a:pPr algn="just"/>
            <a:endParaRPr lang="en-GB" sz="1200" dirty="0">
              <a:latin typeface="NTFPreCursive" panose="03000400000000000000" pitchFamily="66" charset="0"/>
            </a:endParaRPr>
          </a:p>
          <a:p>
            <a:pPr algn="just"/>
            <a:r>
              <a:rPr lang="en-GB" sz="1200" b="1" dirty="0">
                <a:latin typeface="NTFPreCursive" panose="03000400000000000000" pitchFamily="66" charset="0"/>
              </a:rPr>
              <a:t>P.E.</a:t>
            </a:r>
            <a:endParaRPr lang="en-GB" sz="1200" dirty="0">
              <a:latin typeface="NTFPreCursive" panose="03000400000000000000" pitchFamily="66" charset="0"/>
            </a:endParaRPr>
          </a:p>
          <a:p>
            <a:pPr algn="just"/>
            <a:r>
              <a:rPr lang="en-GB" sz="1200" dirty="0">
                <a:latin typeface="NTFPreCursive" panose="03000400000000000000" pitchFamily="66" charset="0"/>
              </a:rPr>
              <a:t>P.E. this term will </a:t>
            </a:r>
            <a:r>
              <a:rPr lang="en-GB" sz="1200" dirty="0" smtClean="0">
                <a:latin typeface="NTFPreCursive" panose="03000400000000000000" pitchFamily="66" charset="0"/>
              </a:rPr>
              <a:t>be </a:t>
            </a:r>
            <a:r>
              <a:rPr lang="en-GB" sz="1200" dirty="0">
                <a:latin typeface="NTFPreCursive" panose="03000400000000000000" pitchFamily="66" charset="0"/>
              </a:rPr>
              <a:t>on a </a:t>
            </a:r>
            <a:r>
              <a:rPr lang="en-GB" sz="1200" dirty="0" smtClean="0">
                <a:latin typeface="NTFPreCursive" panose="03000400000000000000" pitchFamily="66" charset="0"/>
              </a:rPr>
              <a:t>Monday for </a:t>
            </a:r>
            <a:r>
              <a:rPr lang="en-GB" sz="1200" dirty="0" smtClean="0">
                <a:latin typeface="NTFPreCursive" panose="03000400000000000000" pitchFamily="66" charset="0"/>
              </a:rPr>
              <a:t>3W and a Tuesday for 3S.  </a:t>
            </a:r>
            <a:r>
              <a:rPr lang="en-GB" sz="1200" dirty="0" smtClean="0">
                <a:latin typeface="NTFPreCursive" panose="03000400000000000000" pitchFamily="66" charset="0"/>
              </a:rPr>
              <a:t>As you may be aware, on PE days children can still come into school in their kit.  As a reminder, this should be a plain white t-shirt and dark blue shorts or jogging bottoms.  Thank you for your support with this. </a:t>
            </a:r>
            <a:endParaRPr lang="en-GB" sz="1200" dirty="0"/>
          </a:p>
        </p:txBody>
      </p:sp>
    </p:spTree>
    <p:extLst>
      <p:ext uri="{BB962C8B-B14F-4D97-AF65-F5344CB8AC3E}">
        <p14:creationId xmlns:p14="http://schemas.microsoft.com/office/powerpoint/2010/main" val="36411474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1042</TotalTime>
  <Words>960</Words>
  <Application>Microsoft Office PowerPoint</Application>
  <PresentationFormat>A4 Paper (210x297 mm)</PresentationFormat>
  <Paragraphs>34</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NTFPreCursive</vt:lpstr>
      <vt:lpstr>Office Theme</vt:lpstr>
      <vt:lpstr>PowerPoint Presentation</vt:lpstr>
      <vt:lpstr>PowerPoint Presentation</vt:lpstr>
    </vt:vector>
  </TitlesOfParts>
  <Company>Solihull MBC - The Solihull Grid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Salt</dc:creator>
  <cp:lastModifiedBy>Sarah Salt</cp:lastModifiedBy>
  <cp:revision>67</cp:revision>
  <cp:lastPrinted>2018-09-05T08:51:15Z</cp:lastPrinted>
  <dcterms:created xsi:type="dcterms:W3CDTF">2016-09-06T21:04:26Z</dcterms:created>
  <dcterms:modified xsi:type="dcterms:W3CDTF">2021-09-09T11:50:52Z</dcterms:modified>
</cp:coreProperties>
</file>